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88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B07"/>
    <a:srgbClr val="2E27AD"/>
    <a:srgbClr val="1E8900"/>
    <a:srgbClr val="009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7" autoAdjust="0"/>
    <p:restoredTop sz="96445" autoAdjust="0"/>
  </p:normalViewPr>
  <p:slideViewPr>
    <p:cSldViewPr snapToGrid="0">
      <p:cViewPr varScale="1">
        <p:scale>
          <a:sx n="115" d="100"/>
          <a:sy n="115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49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8A913A0-B185-4F69-BAA9-A6D4B59B4B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62816F-1F76-4998-8EAA-F14A3F4AE9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8EBD5-16BC-471C-863A-F50D77BAD3E2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11828B-9578-49A0-9CFC-E3CECE929A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BE493E-39C8-4EC3-83B2-CCFB422537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27C0C-7978-4EA5-A9D5-AE7ECC26B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373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BC090-FAE5-4C30-ADFD-D319F6E13156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5850E-86D7-4F17-80B4-A900867628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6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5850E-86D7-4F17-80B4-A90086762800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24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グラフィカル ユーザー インターフェイス, アプリケーション&#10;&#10;中程度の精度で自動的に生成された説明">
            <a:extLst>
              <a:ext uri="{FF2B5EF4-FFF2-40B4-BE49-F238E27FC236}">
                <a16:creationId xmlns:a16="http://schemas.microsoft.com/office/drawing/2014/main" id="{726C5858-37D8-4F70-AFD6-F606A4DD0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903293" cy="6858000"/>
          </a:xfrm>
          <a:prstGeom prst="rect">
            <a:avLst/>
          </a:prstGeom>
        </p:spPr>
      </p:pic>
      <p:sp>
        <p:nvSpPr>
          <p:cNvPr id="16" name="タイトル 1">
            <a:extLst>
              <a:ext uri="{FF2B5EF4-FFF2-40B4-BE49-F238E27FC236}">
                <a16:creationId xmlns:a16="http://schemas.microsoft.com/office/drawing/2014/main" id="{6CDB9E1F-0F9F-4349-A3B2-583BC2F374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3507" y="2871016"/>
            <a:ext cx="7508689" cy="569913"/>
          </a:xfrm>
          <a:prstGeom prst="rect">
            <a:avLst/>
          </a:prstGeom>
        </p:spPr>
        <p:txBody>
          <a:bodyPr lIns="72000" tIns="72000" rIns="72000" bIns="72000">
            <a:noAutofit/>
          </a:bodyPr>
          <a:lstStyle>
            <a:lvl1pPr algn="l">
              <a:defRPr sz="3200" baseline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6F55DA5D-5706-4EF6-A721-D0819B69A8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3506" y="303207"/>
            <a:ext cx="4984978" cy="523519"/>
          </a:xfrm>
          <a:prstGeom prst="rect">
            <a:avLst/>
          </a:prstGeom>
        </p:spPr>
        <p:txBody>
          <a:bodyPr lIns="72000" tIns="72000" rIns="72000" bIns="72000" anchor="b" anchorCtr="0">
            <a:noAutofit/>
          </a:bodyPr>
          <a:lstStyle>
            <a:lvl1pPr marL="0" indent="0" algn="l">
              <a:buNone/>
              <a:defRPr sz="2800" b="0" i="0" baseline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 marL="1828846" indent="0">
              <a:buNone/>
              <a:defRPr b="1"/>
            </a:lvl5pPr>
          </a:lstStyle>
          <a:p>
            <a:r>
              <a:rPr lang="ja-JP" altLang="en-US" dirty="0"/>
              <a:t>相手先社名</a:t>
            </a:r>
          </a:p>
        </p:txBody>
      </p:sp>
      <p:sp>
        <p:nvSpPr>
          <p:cNvPr id="18" name="テキスト プレースホルダー 8">
            <a:extLst>
              <a:ext uri="{FF2B5EF4-FFF2-40B4-BE49-F238E27FC236}">
                <a16:creationId xmlns:a16="http://schemas.microsoft.com/office/drawing/2014/main" id="{6F3376E8-9F9E-4D39-9CE1-5918787637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9737" y="5367758"/>
            <a:ext cx="2211046" cy="800100"/>
          </a:xfrm>
          <a:prstGeom prst="rect">
            <a:avLst/>
          </a:prstGeom>
        </p:spPr>
        <p:txBody>
          <a:bodyPr lIns="72000" rIns="72000">
            <a:normAutofit/>
          </a:bodyPr>
          <a:lstStyle>
            <a:lvl1pPr marL="0" indent="0">
              <a:spcBef>
                <a:spcPts val="500"/>
              </a:spcBef>
              <a:buNone/>
              <a:defRPr sz="16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日付</a:t>
            </a:r>
            <a:br>
              <a:rPr lang="en-US" altLang="ja-JP" dirty="0"/>
            </a:br>
            <a:r>
              <a:rPr lang="ja-JP" altLang="en-US" dirty="0"/>
              <a:t>株式会社寺岡精工</a:t>
            </a:r>
            <a:br>
              <a:rPr lang="en-US" altLang="ja-JP" dirty="0"/>
            </a:br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19" name="テキスト プレースホルダー 7">
            <a:extLst>
              <a:ext uri="{FF2B5EF4-FFF2-40B4-BE49-F238E27FC236}">
                <a16:creationId xmlns:a16="http://schemas.microsoft.com/office/drawing/2014/main" id="{8D152311-F296-46C5-BBF1-4C5AA261E5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03508" y="3470072"/>
            <a:ext cx="7508687" cy="800100"/>
          </a:xfrm>
          <a:prstGeom prst="rect">
            <a:avLst/>
          </a:prstGeom>
        </p:spPr>
        <p:txBody>
          <a:bodyPr lIns="72000" tIns="72000" rIns="72000" bIns="72000" anchor="t" anchorCtr="0">
            <a:normAutofit/>
          </a:bodyPr>
          <a:lstStyle>
            <a:lvl1pPr marL="0" indent="0" algn="l">
              <a:buNone/>
              <a:defRPr sz="2000" b="0" i="0" baseline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 marL="1828846" indent="0">
              <a:buNone/>
              <a:defRPr b="1"/>
            </a:lvl5pPr>
          </a:lstStyle>
          <a:p>
            <a:r>
              <a:rPr lang="ja-JP" altLang="en-US" dirty="0"/>
              <a:t>サブタイトルを入れる場合はここに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969B74-0067-4840-917D-98CBDD608106}"/>
              </a:ext>
            </a:extLst>
          </p:cNvPr>
          <p:cNvSpPr txBox="1"/>
          <p:nvPr userDrawn="1"/>
        </p:nvSpPr>
        <p:spPr>
          <a:xfrm>
            <a:off x="5312229" y="6585872"/>
            <a:ext cx="459594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CONFIDENTIAL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©2022  TERAOKA SEIKO Co., Ltd.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　  無断開示・無断複製禁止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0BEE1CC-69CD-4050-857C-8CD0ECA654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401" y="6418505"/>
            <a:ext cx="1623797" cy="26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7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BF9757DE-F77C-4966-97C9-E0DA759B7F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903293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849C14-2B8E-4F4D-920D-47E7F428D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96" y="1008456"/>
            <a:ext cx="9364215" cy="5478069"/>
          </a:xfrm>
        </p:spPr>
        <p:txBody>
          <a:bodyPr/>
          <a:lstStyle>
            <a:lvl1pPr>
              <a:defRPr baseline="0">
                <a:latin typeface="メイリオ" panose="020B0604030504040204" pitchFamily="50" charset="-128"/>
              </a:defRPr>
            </a:lvl1pPr>
            <a:lvl2pPr>
              <a:defRPr baseline="0">
                <a:latin typeface="メイリオ" panose="020B0604030504040204" pitchFamily="50" charset="-128"/>
              </a:defRPr>
            </a:lvl2pPr>
            <a:lvl3pPr>
              <a:defRPr baseline="0">
                <a:latin typeface="メイリオ" panose="020B0604030504040204" pitchFamily="50" charset="-128"/>
              </a:defRPr>
            </a:lvl3pPr>
            <a:lvl4pPr>
              <a:defRPr baseline="0">
                <a:latin typeface="メイリオ" panose="020B0604030504040204" pitchFamily="50" charset="-128"/>
              </a:defRPr>
            </a:lvl4pPr>
            <a:lvl5pPr>
              <a:defRPr baseline="0">
                <a:latin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ABE73BDA-4180-4452-927D-F16B29400E4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496" y="212128"/>
            <a:ext cx="9364215" cy="584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3200" baseline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ページタイトル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C5E5CC-5237-456A-94CB-8216621B58FA}"/>
              </a:ext>
            </a:extLst>
          </p:cNvPr>
          <p:cNvSpPr txBox="1"/>
          <p:nvPr userDrawn="1"/>
        </p:nvSpPr>
        <p:spPr>
          <a:xfrm>
            <a:off x="2819399" y="6667687"/>
            <a:ext cx="426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CONFIDENTIAL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　　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©2022  TERAOKA SEIKO Co., Ltd.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Arial Unicode MS" panose="020B0604020202020204" pitchFamily="50" charset="-128"/>
              </a:rPr>
              <a:t>　  無断開示・無断複製禁止</a:t>
            </a:r>
            <a:endParaRPr lang="ja-JP" altLang="en-US" sz="8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02DEB2E6-9E01-48D4-9854-15742E7C0AE6}"/>
              </a:ext>
            </a:extLst>
          </p:cNvPr>
          <p:cNvSpPr txBox="1">
            <a:spLocks/>
          </p:cNvSpPr>
          <p:nvPr userDrawn="1"/>
        </p:nvSpPr>
        <p:spPr>
          <a:xfrm>
            <a:off x="9274628" y="6645872"/>
            <a:ext cx="631371" cy="22469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rgbClr val="06524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fld id="{7A09DED2-3C49-4773-A985-A55C90B32F5F}" type="slidenum">
              <a:rPr lang="ja-JP" altLang="en-US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3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DC3A66E-DF62-4E1A-91CC-BAC2E2EBC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7081E3-6E6A-4FE6-8BC7-067A080C2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5972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22" rtl="0" eaLnBrk="1" latinLnBrk="0" hangingPunct="1">
        <a:lnSpc>
          <a:spcPct val="90000"/>
        </a:lnSpc>
        <a:spcBef>
          <a:spcPct val="0"/>
        </a:spcBef>
        <a:buNone/>
        <a:defRPr kumimoji="1" sz="3001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6" indent="-228606" algn="l" defTabSz="914422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18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29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41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52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62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569FBD-320C-461E-BC04-7890DEDE3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PCS-1800</a:t>
            </a:r>
            <a:r>
              <a:rPr kumimoji="1" lang="ja-JP" altLang="en-US" dirty="0"/>
              <a:t> 環境 </a:t>
            </a:r>
            <a:r>
              <a:rPr kumimoji="1" lang="en-US" altLang="ja-JP" dirty="0"/>
              <a:t>2023/02/15</a:t>
            </a:r>
            <a:endParaRPr kumimoji="1" lang="ja-JP" altLang="en-US" dirty="0"/>
          </a:p>
        </p:txBody>
      </p:sp>
      <p:sp>
        <p:nvSpPr>
          <p:cNvPr id="313" name="テキスト ボックス 312">
            <a:extLst>
              <a:ext uri="{FF2B5EF4-FFF2-40B4-BE49-F238E27FC236}">
                <a16:creationId xmlns:a16="http://schemas.microsoft.com/office/drawing/2014/main" id="{19071D69-D2CA-7F43-8652-44DA5C630BB2}"/>
              </a:ext>
            </a:extLst>
          </p:cNvPr>
          <p:cNvSpPr txBox="1"/>
          <p:nvPr/>
        </p:nvSpPr>
        <p:spPr>
          <a:xfrm>
            <a:off x="180000" y="975600"/>
            <a:ext cx="236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b="1" u="sng" dirty="0"/>
              <a:t>AWS</a:t>
            </a:r>
            <a:r>
              <a:rPr lang="ja-JP" altLang="en-US" b="1" u="sng" dirty="0"/>
              <a:t>移行による環境</a:t>
            </a:r>
            <a:endParaRPr kumimoji="1" lang="en-US" altLang="ja-JP" dirty="0">
              <a:latin typeface="+mn-ea"/>
            </a:endParaRPr>
          </a:p>
        </p:txBody>
      </p:sp>
      <p:cxnSp>
        <p:nvCxnSpPr>
          <p:cNvPr id="352" name="直線コネクタ 351">
            <a:extLst>
              <a:ext uri="{FF2B5EF4-FFF2-40B4-BE49-F238E27FC236}">
                <a16:creationId xmlns:a16="http://schemas.microsoft.com/office/drawing/2014/main" id="{4D756F84-30C9-5D09-5433-20F4EED3EC4B}"/>
              </a:ext>
            </a:extLst>
          </p:cNvPr>
          <p:cNvCxnSpPr/>
          <p:nvPr/>
        </p:nvCxnSpPr>
        <p:spPr>
          <a:xfrm>
            <a:off x="5454480" y="1346400"/>
            <a:ext cx="0" cy="54648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テキスト ボックス 374">
            <a:extLst>
              <a:ext uri="{FF2B5EF4-FFF2-40B4-BE49-F238E27FC236}">
                <a16:creationId xmlns:a16="http://schemas.microsoft.com/office/drawing/2014/main" id="{B4C8FC21-221D-F78D-C53F-56BAF7351C94}"/>
              </a:ext>
            </a:extLst>
          </p:cNvPr>
          <p:cNvSpPr txBox="1"/>
          <p:nvPr/>
        </p:nvSpPr>
        <p:spPr>
          <a:xfrm>
            <a:off x="5634000" y="1346400"/>
            <a:ext cx="808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b="1" i="1" dirty="0">
                <a:latin typeface="+mn-ea"/>
              </a:rPr>
              <a:t>PCS</a:t>
            </a:r>
            <a:r>
              <a:rPr kumimoji="1" lang="ja-JP" altLang="en-US" sz="1200" b="1" i="1" dirty="0">
                <a:latin typeface="+mn-ea"/>
              </a:rPr>
              <a:t>環境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A376DF0-D55C-77D6-0A4E-269244220B0D}"/>
              </a:ext>
            </a:extLst>
          </p:cNvPr>
          <p:cNvCxnSpPr>
            <a:cxnSpLocks/>
            <a:stCxn id="14" idx="0"/>
            <a:endCxn id="208" idx="2"/>
          </p:cNvCxnSpPr>
          <p:nvPr/>
        </p:nvCxnSpPr>
        <p:spPr>
          <a:xfrm flipH="1" flipV="1">
            <a:off x="6716280" y="2583135"/>
            <a:ext cx="894" cy="359469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2CAB79F4-FFCB-3885-5854-14A8A5728484}"/>
              </a:ext>
            </a:extLst>
          </p:cNvPr>
          <p:cNvGrpSpPr/>
          <p:nvPr/>
        </p:nvGrpSpPr>
        <p:grpSpPr>
          <a:xfrm>
            <a:off x="7258134" y="1743804"/>
            <a:ext cx="1101600" cy="702000"/>
            <a:chOff x="8130933" y="2290824"/>
            <a:chExt cx="1101600" cy="702000"/>
          </a:xfrm>
        </p:grpSpPr>
        <p:grpSp>
          <p:nvGrpSpPr>
            <p:cNvPr id="202" name="グループ化 201">
              <a:extLst>
                <a:ext uri="{FF2B5EF4-FFF2-40B4-BE49-F238E27FC236}">
                  <a16:creationId xmlns:a16="http://schemas.microsoft.com/office/drawing/2014/main" id="{809C0DEA-E3EE-835D-AE2D-3CEA6D891BBD}"/>
                </a:ext>
              </a:extLst>
            </p:cNvPr>
            <p:cNvGrpSpPr/>
            <p:nvPr/>
          </p:nvGrpSpPr>
          <p:grpSpPr>
            <a:xfrm>
              <a:off x="8220870" y="2381775"/>
              <a:ext cx="937757" cy="520099"/>
              <a:chOff x="8176744" y="1800000"/>
              <a:chExt cx="937757" cy="520099"/>
            </a:xfrm>
          </p:grpSpPr>
          <p:pic>
            <p:nvPicPr>
              <p:cNvPr id="9" name="Graphic 6">
                <a:extLst>
                  <a:ext uri="{FF2B5EF4-FFF2-40B4-BE49-F238E27FC236}">
                    <a16:creationId xmlns:a16="http://schemas.microsoft.com/office/drawing/2014/main" id="{85B8E32B-79CA-9B59-D7DF-E9C67AABAE2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47106" y="1800000"/>
                <a:ext cx="381003" cy="38100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1AAEC84-F431-3D0E-1B2A-3DCB77FCE42E}"/>
                  </a:ext>
                </a:extLst>
              </p:cNvPr>
              <p:cNvSpPr txBox="1"/>
              <p:nvPr/>
            </p:nvSpPr>
            <p:spPr>
              <a:xfrm>
                <a:off x="8176744" y="2181600"/>
                <a:ext cx="937757" cy="1384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ja-JP" sz="9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SQL-Server(</a:t>
                </a:r>
                <a:r>
                  <a:rPr kumimoji="1" lang="en-US" altLang="ja-JP" sz="9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RDS)</a:t>
                </a:r>
              </a:p>
            </p:txBody>
          </p:sp>
        </p:grp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FCC64555-1AA0-DA67-F48B-BCA13033C3AF}"/>
                </a:ext>
              </a:extLst>
            </p:cNvPr>
            <p:cNvSpPr/>
            <p:nvPr/>
          </p:nvSpPr>
          <p:spPr>
            <a:xfrm>
              <a:off x="8130933" y="2290824"/>
              <a:ext cx="1101600" cy="702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ea"/>
                <a:ea typeface="+mj-ea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8771986F-B399-EAF7-39C7-4242CBBECE14}"/>
              </a:ext>
            </a:extLst>
          </p:cNvPr>
          <p:cNvGrpSpPr/>
          <p:nvPr/>
        </p:nvGrpSpPr>
        <p:grpSpPr>
          <a:xfrm>
            <a:off x="6473334" y="2942604"/>
            <a:ext cx="1398544" cy="487680"/>
            <a:chOff x="6321600" y="2793600"/>
            <a:chExt cx="1398544" cy="487680"/>
          </a:xfrm>
        </p:grpSpPr>
        <p:pic>
          <p:nvPicPr>
            <p:cNvPr id="14" name="グラフィックス 13">
              <a:extLst>
                <a:ext uri="{FF2B5EF4-FFF2-40B4-BE49-F238E27FC236}">
                  <a16:creationId xmlns:a16="http://schemas.microsoft.com/office/drawing/2014/main" id="{9FBF356C-E55B-2A90-DFB6-724A3EBDC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21600" y="2793600"/>
              <a:ext cx="487680" cy="487680"/>
            </a:xfrm>
            <a:prstGeom prst="rect">
              <a:avLst/>
            </a:prstGeom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FC71664-5786-C5B7-C6EB-F7296CDC6209}"/>
                </a:ext>
              </a:extLst>
            </p:cNvPr>
            <p:cNvSpPr txBox="1"/>
            <p:nvPr/>
          </p:nvSpPr>
          <p:spPr>
            <a:xfrm>
              <a:off x="7167600" y="2944800"/>
              <a:ext cx="552544" cy="184666"/>
            </a:xfrm>
            <a:prstGeom prst="rect">
              <a:avLst/>
            </a:prstGeom>
            <a:noFill/>
          </p:spPr>
          <p:txBody>
            <a:bodyPr wrap="none" lIns="90000" tIns="0" rIns="0" bIns="0" rtlCol="0">
              <a:spAutoFit/>
            </a:bodyPr>
            <a:lstStyle/>
            <a:p>
              <a:pPr algn="l"/>
              <a:r>
                <a:rPr kumimoji="1" lang="ja-JP" altLang="en-US" sz="1200" dirty="0">
                  <a:solidFill>
                    <a:srgbClr val="00B050"/>
                  </a:solidFill>
                  <a:latin typeface="+mn-ea"/>
                </a:rPr>
                <a:t>専用線</a:t>
              </a: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A41E20D2-350B-FEB1-32CD-0CA319C08A67}"/>
                </a:ext>
              </a:extLst>
            </p:cNvPr>
            <p:cNvCxnSpPr>
              <a:cxnSpLocks/>
              <a:stCxn id="16" idx="1"/>
              <a:endCxn id="14" idx="3"/>
            </p:cNvCxnSpPr>
            <p:nvPr/>
          </p:nvCxnSpPr>
          <p:spPr>
            <a:xfrm flipH="1">
              <a:off x="6809280" y="3037133"/>
              <a:ext cx="358320" cy="307"/>
            </a:xfrm>
            <a:prstGeom prst="line">
              <a:avLst/>
            </a:prstGeom>
            <a:ln w="19050">
              <a:solidFill>
                <a:srgbClr val="00B05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C517A821-3ECE-B800-D67D-9CE4AFE69A83}"/>
              </a:ext>
            </a:extLst>
          </p:cNvPr>
          <p:cNvCxnSpPr>
            <a:cxnSpLocks/>
            <a:stCxn id="75" idx="0"/>
            <a:endCxn id="14" idx="2"/>
          </p:cNvCxnSpPr>
          <p:nvPr/>
        </p:nvCxnSpPr>
        <p:spPr>
          <a:xfrm flipH="1" flipV="1">
            <a:off x="6717174" y="3430284"/>
            <a:ext cx="4506" cy="54129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9" name="グループ化 238">
            <a:extLst>
              <a:ext uri="{FF2B5EF4-FFF2-40B4-BE49-F238E27FC236}">
                <a16:creationId xmlns:a16="http://schemas.microsoft.com/office/drawing/2014/main" id="{EF0D39E8-2FC3-5D29-DC5B-C2D94685825A}"/>
              </a:ext>
            </a:extLst>
          </p:cNvPr>
          <p:cNvGrpSpPr/>
          <p:nvPr/>
        </p:nvGrpSpPr>
        <p:grpSpPr>
          <a:xfrm>
            <a:off x="6174480" y="1744335"/>
            <a:ext cx="1083600" cy="838800"/>
            <a:chOff x="7095546" y="1235331"/>
            <a:chExt cx="1083600" cy="838800"/>
          </a:xfrm>
        </p:grpSpPr>
        <p:grpSp>
          <p:nvGrpSpPr>
            <p:cNvPr id="211" name="グループ化 210">
              <a:extLst>
                <a:ext uri="{FF2B5EF4-FFF2-40B4-BE49-F238E27FC236}">
                  <a16:creationId xmlns:a16="http://schemas.microsoft.com/office/drawing/2014/main" id="{F517F198-7848-D38D-F7D1-1FC0E06ECBD9}"/>
                </a:ext>
              </a:extLst>
            </p:cNvPr>
            <p:cNvGrpSpPr/>
            <p:nvPr/>
          </p:nvGrpSpPr>
          <p:grpSpPr>
            <a:xfrm>
              <a:off x="7095546" y="1235331"/>
              <a:ext cx="1083600" cy="838800"/>
              <a:chOff x="6022746" y="1235331"/>
              <a:chExt cx="1083600" cy="838800"/>
            </a:xfrm>
          </p:grpSpPr>
          <p:grpSp>
            <p:nvGrpSpPr>
              <p:cNvPr id="207" name="グループ化 206">
                <a:extLst>
                  <a:ext uri="{FF2B5EF4-FFF2-40B4-BE49-F238E27FC236}">
                    <a16:creationId xmlns:a16="http://schemas.microsoft.com/office/drawing/2014/main" id="{56F7DC8E-21AD-DE07-C734-316BA4F2EE3A}"/>
                  </a:ext>
                </a:extLst>
              </p:cNvPr>
              <p:cNvGrpSpPr/>
              <p:nvPr/>
            </p:nvGrpSpPr>
            <p:grpSpPr>
              <a:xfrm>
                <a:off x="6105286" y="1325432"/>
                <a:ext cx="918521" cy="658599"/>
                <a:chOff x="5360324" y="1080000"/>
                <a:chExt cx="918521" cy="658599"/>
              </a:xfrm>
            </p:grpSpPr>
            <p:sp>
              <p:nvSpPr>
                <p:cNvPr id="3" name="テキスト ボックス 2">
                  <a:extLst>
                    <a:ext uri="{FF2B5EF4-FFF2-40B4-BE49-F238E27FC236}">
                      <a16:creationId xmlns:a16="http://schemas.microsoft.com/office/drawing/2014/main" id="{F30EAE56-4521-DBEE-ECC3-01D27978AE76}"/>
                    </a:ext>
                  </a:extLst>
                </p:cNvPr>
                <p:cNvSpPr txBox="1"/>
                <p:nvPr/>
              </p:nvSpPr>
              <p:spPr>
                <a:xfrm>
                  <a:off x="5360324" y="1461600"/>
                  <a:ext cx="918521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kumimoji="1" lang="en-US" altLang="ja-JP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PCS-Server(EC2)</a:t>
                  </a:r>
                </a:p>
                <a:p>
                  <a:pPr algn="ctr"/>
                  <a:r>
                    <a:rPr kumimoji="1" lang="en-US" altLang="ja-JP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10.71.224.132</a:t>
                  </a:r>
                  <a:endParaRPr kumimoji="1" lang="ja-JP" altLang="en-US" sz="9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endParaRPr>
                </a:p>
              </p:txBody>
            </p:sp>
            <p:pic>
              <p:nvPicPr>
                <p:cNvPr id="6" name="Graphic 5">
                  <a:extLst>
                    <a:ext uri="{FF2B5EF4-FFF2-40B4-BE49-F238E27FC236}">
                      <a16:creationId xmlns:a16="http://schemas.microsoft.com/office/drawing/2014/main" id="{271F84A4-7C26-E5F9-9745-D845F263B0D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29083" y="1080000"/>
                  <a:ext cx="381003" cy="38100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208" name="正方形/長方形 207">
                <a:extLst>
                  <a:ext uri="{FF2B5EF4-FFF2-40B4-BE49-F238E27FC236}">
                    <a16:creationId xmlns:a16="http://schemas.microsoft.com/office/drawing/2014/main" id="{2559F2E9-2624-4EF3-4931-D10DA873CF90}"/>
                  </a:ext>
                </a:extLst>
              </p:cNvPr>
              <p:cNvSpPr/>
              <p:nvPr/>
            </p:nvSpPr>
            <p:spPr>
              <a:xfrm>
                <a:off x="6022746" y="1235331"/>
                <a:ext cx="1083600" cy="838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+mj-ea"/>
                  <a:ea typeface="+mj-ea"/>
                </a:endParaRPr>
              </a:p>
            </p:txBody>
          </p:sp>
        </p:grpSp>
        <p:pic>
          <p:nvPicPr>
            <p:cNvPr id="234" name="グラフィックス 233">
              <a:extLst>
                <a:ext uri="{FF2B5EF4-FFF2-40B4-BE49-F238E27FC236}">
                  <a16:creationId xmlns:a16="http://schemas.microsoft.com/office/drawing/2014/main" id="{3DE4B4F8-CEF3-CCC5-0205-B1671FD80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203600" y="1324800"/>
              <a:ext cx="243840" cy="243840"/>
            </a:xfrm>
            <a:prstGeom prst="rect">
              <a:avLst/>
            </a:prstGeom>
          </p:spPr>
        </p:pic>
      </p:grpSp>
      <p:grpSp>
        <p:nvGrpSpPr>
          <p:cNvPr id="386" name="グループ化 385">
            <a:extLst>
              <a:ext uri="{FF2B5EF4-FFF2-40B4-BE49-F238E27FC236}">
                <a16:creationId xmlns:a16="http://schemas.microsoft.com/office/drawing/2014/main" id="{6D5810D5-9EA1-C1D7-C6A2-0779C9671521}"/>
              </a:ext>
            </a:extLst>
          </p:cNvPr>
          <p:cNvGrpSpPr/>
          <p:nvPr/>
        </p:nvGrpSpPr>
        <p:grpSpPr>
          <a:xfrm>
            <a:off x="6296880" y="3610800"/>
            <a:ext cx="3430800" cy="3020400"/>
            <a:chOff x="5900880" y="3610800"/>
            <a:chExt cx="3430800" cy="3020400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8A30F7C4-9C1D-E6CD-9934-3757FA80EA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63259" y="3611582"/>
              <a:ext cx="2797200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7A8F82E8-4014-F81C-902D-2579F325E329}"/>
                </a:ext>
              </a:extLst>
            </p:cNvPr>
            <p:cNvCxnSpPr>
              <a:cxnSpLocks/>
              <a:stCxn id="95" idx="0"/>
            </p:cNvCxnSpPr>
            <p:nvPr/>
          </p:nvCxnSpPr>
          <p:spPr>
            <a:xfrm flipV="1">
              <a:off x="7175280" y="3611582"/>
              <a:ext cx="0" cy="36000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B13AFB0A-B327-C4ED-CE15-A9F641E93A50}"/>
                </a:ext>
              </a:extLst>
            </p:cNvPr>
            <p:cNvCxnSpPr>
              <a:cxnSpLocks/>
              <a:stCxn id="106" idx="0"/>
            </p:cNvCxnSpPr>
            <p:nvPr/>
          </p:nvCxnSpPr>
          <p:spPr>
            <a:xfrm flipH="1" flipV="1">
              <a:off x="8402035" y="3611582"/>
              <a:ext cx="0" cy="36000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コネクタ 185">
              <a:extLst>
                <a:ext uri="{FF2B5EF4-FFF2-40B4-BE49-F238E27FC236}">
                  <a16:creationId xmlns:a16="http://schemas.microsoft.com/office/drawing/2014/main" id="{1B0A5DFA-24C5-4AFC-19DE-DA2670B053E2}"/>
                </a:ext>
              </a:extLst>
            </p:cNvPr>
            <p:cNvCxnSpPr>
              <a:cxnSpLocks/>
              <a:stCxn id="133" idx="0"/>
            </p:cNvCxnSpPr>
            <p:nvPr/>
          </p:nvCxnSpPr>
          <p:spPr>
            <a:xfrm flipV="1">
              <a:off x="7781880" y="3610800"/>
              <a:ext cx="0" cy="180000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56FAC5CB-7610-0001-E6A6-46CFB3B2745B}"/>
                </a:ext>
              </a:extLst>
            </p:cNvPr>
            <p:cNvGrpSpPr/>
            <p:nvPr/>
          </p:nvGrpSpPr>
          <p:grpSpPr>
            <a:xfrm>
              <a:off x="5900880" y="3971582"/>
              <a:ext cx="849600" cy="1117133"/>
              <a:chOff x="5394785" y="4233410"/>
              <a:chExt cx="849600" cy="1117133"/>
            </a:xfrm>
          </p:grpSpPr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56C6C1FB-A5C7-8676-0FD4-57EB9A2AAF30}"/>
                  </a:ext>
                </a:extLst>
              </p:cNvPr>
              <p:cNvSpPr/>
              <p:nvPr/>
            </p:nvSpPr>
            <p:spPr>
              <a:xfrm>
                <a:off x="5394785" y="4233410"/>
                <a:ext cx="849600" cy="10692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+mj-ea"/>
                  <a:ea typeface="+mj-ea"/>
                </a:endParaRPr>
              </a:p>
            </p:txBody>
          </p:sp>
          <p:grpSp>
            <p:nvGrpSpPr>
              <p:cNvPr id="87" name="グループ化 86">
                <a:extLst>
                  <a:ext uri="{FF2B5EF4-FFF2-40B4-BE49-F238E27FC236}">
                    <a16:creationId xmlns:a16="http://schemas.microsoft.com/office/drawing/2014/main" id="{46B3463E-BEA4-DB74-D45D-69DD1A5535FF}"/>
                  </a:ext>
                </a:extLst>
              </p:cNvPr>
              <p:cNvGrpSpPr/>
              <p:nvPr/>
            </p:nvGrpSpPr>
            <p:grpSpPr>
              <a:xfrm>
                <a:off x="5485359" y="4323976"/>
                <a:ext cx="668453" cy="1026567"/>
                <a:chOff x="5485359" y="4208400"/>
                <a:chExt cx="668453" cy="1026567"/>
              </a:xfrm>
            </p:grpSpPr>
            <p:pic>
              <p:nvPicPr>
                <p:cNvPr id="71" name="グラフィックス 70">
                  <a:extLst>
                    <a:ext uri="{FF2B5EF4-FFF2-40B4-BE49-F238E27FC236}">
                      <a16:creationId xmlns:a16="http://schemas.microsoft.com/office/drawing/2014/main" id="{D92FB8BA-36CB-632A-D0BD-9E62DF416B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83841" y="4349173"/>
                  <a:ext cx="471488" cy="471488"/>
                </a:xfrm>
                <a:prstGeom prst="rect">
                  <a:avLst/>
                </a:prstGeom>
              </p:spPr>
            </p:pic>
            <p:sp>
              <p:nvSpPr>
                <p:cNvPr id="72" name="テキスト ボックス 71">
                  <a:extLst>
                    <a:ext uri="{FF2B5EF4-FFF2-40B4-BE49-F238E27FC236}">
                      <a16:creationId xmlns:a16="http://schemas.microsoft.com/office/drawing/2014/main" id="{DA342CE3-E325-620E-B978-7A61B0729D47}"/>
                    </a:ext>
                  </a:extLst>
                </p:cNvPr>
                <p:cNvSpPr txBox="1"/>
                <p:nvPr/>
              </p:nvSpPr>
              <p:spPr>
                <a:xfrm>
                  <a:off x="5485359" y="4819469"/>
                  <a:ext cx="668453" cy="4154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ja-JP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LCU-700</a:t>
                  </a:r>
                </a:p>
                <a:p>
                  <a:pPr algn="ctr"/>
                  <a:r>
                    <a:rPr lang="en-US" altLang="ja-JP" sz="900" dirty="0">
                      <a:effectLst/>
                      <a:latin typeface="游ゴシック Medium" panose="020B0500000000000000" pitchFamily="50" charset="-128"/>
                      <a:ea typeface="游ゴシック Medium" panose="020B0500000000000000" pitchFamily="50" charset="-128"/>
                      <a:cs typeface="ＭＳ Ｐゴシック" panose="020B0600070205080204" pitchFamily="50" charset="-128"/>
                    </a:rPr>
                    <a:t>172.16.89.55</a:t>
                  </a:r>
                </a:p>
                <a:p>
                  <a:pPr algn="ctr"/>
                  <a:r>
                    <a:rPr lang="en-US" altLang="ja-JP" sz="900" dirty="0">
                      <a:effectLst/>
                      <a:latin typeface="游ゴシック Medium" panose="020B0500000000000000" pitchFamily="50" charset="-128"/>
                      <a:ea typeface="游ゴシック Medium" panose="020B0500000000000000" pitchFamily="50" charset="-128"/>
                      <a:cs typeface="ＭＳ Ｐゴシック" panose="020B0600070205080204" pitchFamily="50" charset="-128"/>
                    </a:rPr>
                    <a:t>7.7.7.1</a:t>
                  </a:r>
                </a:p>
              </p:txBody>
            </p:sp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3D8EA460-67E3-0BC3-17BF-34BBC038F912}"/>
                    </a:ext>
                  </a:extLst>
                </p:cNvPr>
                <p:cNvSpPr txBox="1"/>
                <p:nvPr/>
              </p:nvSpPr>
              <p:spPr>
                <a:xfrm>
                  <a:off x="5486400" y="4208400"/>
                  <a:ext cx="346250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ja-JP" altLang="en-US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メイン</a:t>
                  </a:r>
                  <a:endParaRPr lang="en-US" altLang="ja-JP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endParaRPr>
                </a:p>
              </p:txBody>
            </p:sp>
          </p:grpSp>
        </p:grpSp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15AED3D2-AA3A-2948-02BA-28DD734958C1}"/>
                </a:ext>
              </a:extLst>
            </p:cNvPr>
            <p:cNvGrpSpPr/>
            <p:nvPr/>
          </p:nvGrpSpPr>
          <p:grpSpPr>
            <a:xfrm>
              <a:off x="6750480" y="3971582"/>
              <a:ext cx="849600" cy="1069200"/>
              <a:chOff x="6553447" y="4076621"/>
              <a:chExt cx="849600" cy="1069200"/>
            </a:xfrm>
          </p:grpSpPr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E784A56A-9DBF-7FE7-F54C-53A5C184941D}"/>
                  </a:ext>
                </a:extLst>
              </p:cNvPr>
              <p:cNvSpPr/>
              <p:nvPr/>
            </p:nvSpPr>
            <p:spPr>
              <a:xfrm>
                <a:off x="6553447" y="4076621"/>
                <a:ext cx="849600" cy="10692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+mj-ea"/>
                  <a:ea typeface="+mj-ea"/>
                </a:endParaRPr>
              </a:p>
            </p:txBody>
          </p:sp>
          <p:grpSp>
            <p:nvGrpSpPr>
              <p:cNvPr id="103" name="グループ化 102">
                <a:extLst>
                  <a:ext uri="{FF2B5EF4-FFF2-40B4-BE49-F238E27FC236}">
                    <a16:creationId xmlns:a16="http://schemas.microsoft.com/office/drawing/2014/main" id="{4ADCB92F-32C4-CDFC-8240-7596FBAF9B0F}"/>
                  </a:ext>
                </a:extLst>
              </p:cNvPr>
              <p:cNvGrpSpPr/>
              <p:nvPr/>
            </p:nvGrpSpPr>
            <p:grpSpPr>
              <a:xfrm>
                <a:off x="6644021" y="4167187"/>
                <a:ext cx="668453" cy="888068"/>
                <a:chOff x="6644021" y="3905773"/>
                <a:chExt cx="668453" cy="888068"/>
              </a:xfrm>
            </p:grpSpPr>
            <p:pic>
              <p:nvPicPr>
                <p:cNvPr id="97" name="グラフィックス 96">
                  <a:extLst>
                    <a:ext uri="{FF2B5EF4-FFF2-40B4-BE49-F238E27FC236}">
                      <a16:creationId xmlns:a16="http://schemas.microsoft.com/office/drawing/2014/main" id="{5F26A854-829D-045C-B743-DFEED2D691D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42503" y="4046546"/>
                  <a:ext cx="471488" cy="471488"/>
                </a:xfrm>
                <a:prstGeom prst="rect">
                  <a:avLst/>
                </a:prstGeom>
              </p:spPr>
            </p:pic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FE864C53-699D-DB18-B659-BBCFF5A7BA90}"/>
                    </a:ext>
                  </a:extLst>
                </p:cNvPr>
                <p:cNvSpPr txBox="1"/>
                <p:nvPr/>
              </p:nvSpPr>
              <p:spPr>
                <a:xfrm>
                  <a:off x="6644021" y="4516842"/>
                  <a:ext cx="66845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ja-JP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LCU-700</a:t>
                  </a:r>
                </a:p>
                <a:p>
                  <a:pPr algn="ctr"/>
                  <a:r>
                    <a:rPr lang="en-US" altLang="ja-JP" sz="900" dirty="0">
                      <a:effectLst/>
                      <a:latin typeface="游ゴシック Medium" panose="020B0500000000000000" pitchFamily="50" charset="-128"/>
                      <a:ea typeface="游ゴシック Medium" panose="020B0500000000000000" pitchFamily="50" charset="-128"/>
                      <a:cs typeface="ＭＳ Ｐゴシック" panose="020B0600070205080204" pitchFamily="50" charset="-128"/>
                    </a:rPr>
                    <a:t>172.16.89.53</a:t>
                  </a:r>
                </a:p>
              </p:txBody>
            </p:sp>
            <p:sp>
              <p:nvSpPr>
                <p:cNvPr id="102" name="テキスト ボックス 101">
                  <a:extLst>
                    <a:ext uri="{FF2B5EF4-FFF2-40B4-BE49-F238E27FC236}">
                      <a16:creationId xmlns:a16="http://schemas.microsoft.com/office/drawing/2014/main" id="{502AAB80-4629-A2B6-9F89-717ECAE05C93}"/>
                    </a:ext>
                  </a:extLst>
                </p:cNvPr>
                <p:cNvSpPr txBox="1"/>
                <p:nvPr/>
              </p:nvSpPr>
              <p:spPr>
                <a:xfrm>
                  <a:off x="6645600" y="3905773"/>
                  <a:ext cx="230832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ja-JP" altLang="en-US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サブ</a:t>
                  </a:r>
                  <a:endParaRPr lang="en-US" altLang="ja-JP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endParaRPr>
                </a:p>
              </p:txBody>
            </p:sp>
          </p:grpSp>
        </p:grp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989DDFFA-4A88-6DB2-69EF-307DA7285F92}"/>
                </a:ext>
              </a:extLst>
            </p:cNvPr>
            <p:cNvGrpSpPr/>
            <p:nvPr/>
          </p:nvGrpSpPr>
          <p:grpSpPr>
            <a:xfrm>
              <a:off x="7963680" y="3971582"/>
              <a:ext cx="882000" cy="946800"/>
              <a:chOff x="7695577" y="3967688"/>
              <a:chExt cx="882000" cy="946800"/>
            </a:xfrm>
          </p:grpSpPr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78168775-AC90-1086-1A20-2EB09D6AAB4A}"/>
                  </a:ext>
                </a:extLst>
              </p:cNvPr>
              <p:cNvSpPr/>
              <p:nvPr/>
            </p:nvSpPr>
            <p:spPr>
              <a:xfrm>
                <a:off x="7695577" y="3967688"/>
                <a:ext cx="882000" cy="946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+mj-ea"/>
                  <a:ea typeface="+mj-ea"/>
                </a:endParaRPr>
              </a:p>
            </p:txBody>
          </p:sp>
          <p:grpSp>
            <p:nvGrpSpPr>
              <p:cNvPr id="110" name="グループ化 109">
                <a:extLst>
                  <a:ext uri="{FF2B5EF4-FFF2-40B4-BE49-F238E27FC236}">
                    <a16:creationId xmlns:a16="http://schemas.microsoft.com/office/drawing/2014/main" id="{D5A23862-01A6-E230-A861-30F79A8ADE1F}"/>
                  </a:ext>
                </a:extLst>
              </p:cNvPr>
              <p:cNvGrpSpPr/>
              <p:nvPr/>
            </p:nvGrpSpPr>
            <p:grpSpPr>
              <a:xfrm>
                <a:off x="7785520" y="4057789"/>
                <a:ext cx="702115" cy="766599"/>
                <a:chOff x="7708119" y="3600000"/>
                <a:chExt cx="702115" cy="766599"/>
              </a:xfrm>
            </p:grpSpPr>
            <p:pic>
              <p:nvPicPr>
                <p:cNvPr id="108" name="グラフィックス 107">
                  <a:extLst>
                    <a:ext uri="{FF2B5EF4-FFF2-40B4-BE49-F238E27FC236}">
                      <a16:creationId xmlns:a16="http://schemas.microsoft.com/office/drawing/2014/main" id="{F08E0244-685D-71FD-7012-A3A9E6051D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15337" y="3600000"/>
                  <a:ext cx="487680" cy="487680"/>
                </a:xfrm>
                <a:prstGeom prst="rect">
                  <a:avLst/>
                </a:prstGeom>
              </p:spPr>
            </p:pic>
            <p:sp>
              <p:nvSpPr>
                <p:cNvPr id="109" name="テキスト ボックス 108">
                  <a:extLst>
                    <a:ext uri="{FF2B5EF4-FFF2-40B4-BE49-F238E27FC236}">
                      <a16:creationId xmlns:a16="http://schemas.microsoft.com/office/drawing/2014/main" id="{B2BDE2F2-C644-7166-FBAD-F4A734F47F1A}"/>
                    </a:ext>
                  </a:extLst>
                </p:cNvPr>
                <p:cNvSpPr txBox="1"/>
                <p:nvPr/>
              </p:nvSpPr>
              <p:spPr>
                <a:xfrm>
                  <a:off x="7708119" y="4089600"/>
                  <a:ext cx="7021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ja-JP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rPr>
                    <a:t>Client</a:t>
                  </a:r>
                </a:p>
                <a:p>
                  <a:pPr algn="ctr"/>
                  <a:r>
                    <a:rPr lang="en-US" altLang="ja-JP" sz="900" dirty="0">
                      <a:effectLst/>
                      <a:latin typeface="游ゴシック Medium" panose="020B0500000000000000" pitchFamily="50" charset="-128"/>
                      <a:ea typeface="游ゴシック Medium" panose="020B0500000000000000" pitchFamily="50" charset="-128"/>
                      <a:cs typeface="ＭＳ Ｐゴシック" panose="020B0600070205080204" pitchFamily="50" charset="-128"/>
                    </a:rPr>
                    <a:t> 172.16.89.54</a:t>
                  </a:r>
                  <a:endParaRPr lang="en-US" altLang="ja-JP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endParaRPr>
                </a:p>
              </p:txBody>
            </p:sp>
          </p:grpSp>
        </p:grpSp>
        <p:grpSp>
          <p:nvGrpSpPr>
            <p:cNvPr id="256" name="グループ化 255">
              <a:extLst>
                <a:ext uri="{FF2B5EF4-FFF2-40B4-BE49-F238E27FC236}">
                  <a16:creationId xmlns:a16="http://schemas.microsoft.com/office/drawing/2014/main" id="{F0C9C51B-2FD5-971D-9266-FC683B20E360}"/>
                </a:ext>
              </a:extLst>
            </p:cNvPr>
            <p:cNvGrpSpPr/>
            <p:nvPr/>
          </p:nvGrpSpPr>
          <p:grpSpPr>
            <a:xfrm>
              <a:off x="7265280" y="5410800"/>
              <a:ext cx="2066400" cy="1220400"/>
              <a:chOff x="7120800" y="4590000"/>
              <a:chExt cx="2066400" cy="1220400"/>
            </a:xfrm>
          </p:grpSpPr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DA90C2A3-D522-6D88-C4AC-5FAB64CCE289}"/>
                  </a:ext>
                </a:extLst>
              </p:cNvPr>
              <p:cNvGrpSpPr/>
              <p:nvPr/>
            </p:nvGrpSpPr>
            <p:grpSpPr>
              <a:xfrm>
                <a:off x="7120800" y="4590000"/>
                <a:ext cx="1033200" cy="1220400"/>
                <a:chOff x="6181200" y="4630451"/>
                <a:chExt cx="1033200" cy="1220400"/>
              </a:xfrm>
            </p:grpSpPr>
            <p:grpSp>
              <p:nvGrpSpPr>
                <p:cNvPr id="143" name="グループ化 142">
                  <a:extLst>
                    <a:ext uri="{FF2B5EF4-FFF2-40B4-BE49-F238E27FC236}">
                      <a16:creationId xmlns:a16="http://schemas.microsoft.com/office/drawing/2014/main" id="{6092C9E1-864E-5CDA-B06F-2F49D62435A9}"/>
                    </a:ext>
                  </a:extLst>
                </p:cNvPr>
                <p:cNvGrpSpPr/>
                <p:nvPr/>
              </p:nvGrpSpPr>
              <p:grpSpPr>
                <a:xfrm>
                  <a:off x="6271241" y="4721185"/>
                  <a:ext cx="853119" cy="1038932"/>
                  <a:chOff x="6271241" y="4320000"/>
                  <a:chExt cx="853119" cy="1038932"/>
                </a:xfrm>
              </p:grpSpPr>
              <p:pic>
                <p:nvPicPr>
                  <p:cNvPr id="135" name="図 134" descr="グラフィカル ユーザー インターフェイス, Web サイト&#10;&#10;自動的に生成された説明">
                    <a:extLst>
                      <a:ext uri="{FF2B5EF4-FFF2-40B4-BE49-F238E27FC236}">
                        <a16:creationId xmlns:a16="http://schemas.microsoft.com/office/drawing/2014/main" id="{F1FD95C5-2B45-BF47-C61B-0AC73A3D15D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491668" y="4320000"/>
                    <a:ext cx="412264" cy="668818"/>
                  </a:xfrm>
                  <a:prstGeom prst="rect">
                    <a:avLst/>
                  </a:prstGeom>
                </p:spPr>
              </p:pic>
              <p:sp>
                <p:nvSpPr>
                  <p:cNvPr id="136" name="テキスト ボックス 135">
                    <a:extLst>
                      <a:ext uri="{FF2B5EF4-FFF2-40B4-BE49-F238E27FC236}">
                        <a16:creationId xmlns:a16="http://schemas.microsoft.com/office/drawing/2014/main" id="{FC43180E-8A2C-5758-49F7-5ED53840136D}"/>
                      </a:ext>
                    </a:extLst>
                  </p:cNvPr>
                  <p:cNvSpPr txBox="1"/>
                  <p:nvPr/>
                </p:nvSpPr>
                <p:spPr>
                  <a:xfrm>
                    <a:off x="6271241" y="4989600"/>
                    <a:ext cx="85311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9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ＭＳ Ｐゴシック" panose="020B0600070205080204" pitchFamily="50" charset="-128"/>
                      </a:rPr>
                      <a:t>DPS-800T</a:t>
                    </a:r>
                    <a:r>
                      <a:rPr lang="ja-JP" altLang="en-US" sz="9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ＭＳ Ｐゴシック" panose="020B0600070205080204" pitchFamily="50" charset="-128"/>
                      </a:rPr>
                      <a:t>①</a:t>
                    </a:r>
                    <a:endParaRPr lang="en-US" altLang="ja-JP" sz="900" dirty="0">
                      <a:effectLst/>
                      <a:latin typeface="游ゴシック Medium" panose="020B0500000000000000" pitchFamily="50" charset="-128"/>
                      <a:ea typeface="游ゴシック Medium" panose="020B0500000000000000" pitchFamily="50" charset="-128"/>
                      <a:cs typeface="ＭＳ Ｐゴシック" panose="020B0600070205080204" pitchFamily="50" charset="-128"/>
                    </a:endParaRPr>
                  </a:p>
                  <a:p>
                    <a:pPr algn="ctr"/>
                    <a:r>
                      <a:rPr lang="en-US" altLang="ja-JP" sz="9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ＭＳ Ｐゴシック" panose="020B0600070205080204" pitchFamily="50" charset="-128"/>
                      </a:rPr>
                      <a:t>172.16.89.56</a:t>
                    </a:r>
                    <a:endParaRPr kumimoji="1" lang="ja-JP" altLang="en-US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endParaRPr>
                  </a:p>
                </p:txBody>
              </p:sp>
            </p:grpSp>
            <p:sp>
              <p:nvSpPr>
                <p:cNvPr id="133" name="正方形/長方形 132">
                  <a:extLst>
                    <a:ext uri="{FF2B5EF4-FFF2-40B4-BE49-F238E27FC236}">
                      <a16:creationId xmlns:a16="http://schemas.microsoft.com/office/drawing/2014/main" id="{A48B8643-F4D8-A5E2-C9EC-E8D050AA3B08}"/>
                    </a:ext>
                  </a:extLst>
                </p:cNvPr>
                <p:cNvSpPr/>
                <p:nvPr/>
              </p:nvSpPr>
              <p:spPr>
                <a:xfrm>
                  <a:off x="6181200" y="4630451"/>
                  <a:ext cx="1033200" cy="12204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155" name="グループ化 154">
                <a:extLst>
                  <a:ext uri="{FF2B5EF4-FFF2-40B4-BE49-F238E27FC236}">
                    <a16:creationId xmlns:a16="http://schemas.microsoft.com/office/drawing/2014/main" id="{6717C5DE-D675-7B37-4210-CCB8C2563214}"/>
                  </a:ext>
                </a:extLst>
              </p:cNvPr>
              <p:cNvGrpSpPr/>
              <p:nvPr/>
            </p:nvGrpSpPr>
            <p:grpSpPr>
              <a:xfrm>
                <a:off x="8154000" y="4590000"/>
                <a:ext cx="1033200" cy="1220400"/>
                <a:chOff x="6181200" y="4630451"/>
                <a:chExt cx="1033200" cy="1220400"/>
              </a:xfrm>
            </p:grpSpPr>
            <p:grpSp>
              <p:nvGrpSpPr>
                <p:cNvPr id="156" name="グループ化 155">
                  <a:extLst>
                    <a:ext uri="{FF2B5EF4-FFF2-40B4-BE49-F238E27FC236}">
                      <a16:creationId xmlns:a16="http://schemas.microsoft.com/office/drawing/2014/main" id="{09D96DC2-E3FD-49A8-B1F1-95C98B420820}"/>
                    </a:ext>
                  </a:extLst>
                </p:cNvPr>
                <p:cNvGrpSpPr/>
                <p:nvPr/>
              </p:nvGrpSpPr>
              <p:grpSpPr>
                <a:xfrm>
                  <a:off x="6271241" y="4721185"/>
                  <a:ext cx="853119" cy="1038932"/>
                  <a:chOff x="6271241" y="4320000"/>
                  <a:chExt cx="853119" cy="1038932"/>
                </a:xfrm>
              </p:grpSpPr>
              <p:pic>
                <p:nvPicPr>
                  <p:cNvPr id="158" name="図 157" descr="グラフィカル ユーザー インターフェイス, Web サイト&#10;&#10;自動的に生成された説明">
                    <a:extLst>
                      <a:ext uri="{FF2B5EF4-FFF2-40B4-BE49-F238E27FC236}">
                        <a16:creationId xmlns:a16="http://schemas.microsoft.com/office/drawing/2014/main" id="{9EF16582-4858-C6EE-E297-D3080884C21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491668" y="4320000"/>
                    <a:ext cx="412264" cy="668818"/>
                  </a:xfrm>
                  <a:prstGeom prst="rect">
                    <a:avLst/>
                  </a:prstGeom>
                </p:spPr>
              </p:pic>
              <p:sp>
                <p:nvSpPr>
                  <p:cNvPr id="159" name="テキスト ボックス 158">
                    <a:extLst>
                      <a:ext uri="{FF2B5EF4-FFF2-40B4-BE49-F238E27FC236}">
                        <a16:creationId xmlns:a16="http://schemas.microsoft.com/office/drawing/2014/main" id="{9F149246-7E8F-75B7-0EB8-9430898B2B17}"/>
                      </a:ext>
                    </a:extLst>
                  </p:cNvPr>
                  <p:cNvSpPr txBox="1"/>
                  <p:nvPr/>
                </p:nvSpPr>
                <p:spPr>
                  <a:xfrm>
                    <a:off x="6271241" y="4989600"/>
                    <a:ext cx="85311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9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ＭＳ Ｐゴシック" panose="020B0600070205080204" pitchFamily="50" charset="-128"/>
                      </a:rPr>
                      <a:t>DPS-800T</a:t>
                    </a:r>
                    <a:r>
                      <a:rPr lang="ja-JP" altLang="en-US" sz="9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ＭＳ Ｐゴシック" panose="020B0600070205080204" pitchFamily="50" charset="-128"/>
                      </a:rPr>
                      <a:t>②</a:t>
                    </a:r>
                    <a:endParaRPr lang="en-US" altLang="ja-JP" sz="900" dirty="0">
                      <a:effectLst/>
                      <a:latin typeface="游ゴシック Medium" panose="020B0500000000000000" pitchFamily="50" charset="-128"/>
                      <a:ea typeface="游ゴシック Medium" panose="020B0500000000000000" pitchFamily="50" charset="-128"/>
                      <a:cs typeface="ＭＳ Ｐゴシック" panose="020B0600070205080204" pitchFamily="50" charset="-128"/>
                    </a:endParaRPr>
                  </a:p>
                  <a:p>
                    <a:pPr algn="ctr"/>
                    <a:r>
                      <a:rPr lang="en-US" altLang="ja-JP" sz="9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ＭＳ Ｐゴシック" panose="020B0600070205080204" pitchFamily="50" charset="-128"/>
                      </a:rPr>
                      <a:t>172.16.89.57</a:t>
                    </a:r>
                    <a:endParaRPr kumimoji="1" lang="ja-JP" altLang="en-US" sz="900" dirty="0">
                      <a:latin typeface="游ゴシック Medium" panose="020B0500000000000000" pitchFamily="50" charset="-128"/>
                      <a:ea typeface="游ゴシック Medium" panose="020B0500000000000000" pitchFamily="50" charset="-128"/>
                    </a:endParaRPr>
                  </a:p>
                </p:txBody>
              </p:sp>
            </p:grpSp>
            <p:sp>
              <p:nvSpPr>
                <p:cNvPr id="157" name="正方形/長方形 156">
                  <a:extLst>
                    <a:ext uri="{FF2B5EF4-FFF2-40B4-BE49-F238E27FC236}">
                      <a16:creationId xmlns:a16="http://schemas.microsoft.com/office/drawing/2014/main" id="{4D56A036-61AB-43EB-3166-BE478EE6D371}"/>
                    </a:ext>
                  </a:extLst>
                </p:cNvPr>
                <p:cNvSpPr/>
                <p:nvPr/>
              </p:nvSpPr>
              <p:spPr>
                <a:xfrm>
                  <a:off x="6181200" y="4630451"/>
                  <a:ext cx="1033200" cy="12204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+mj-ea"/>
                    <a:ea typeface="+mj-ea"/>
                  </a:endParaRPr>
                </a:p>
              </p:txBody>
            </p:sp>
          </p:grpSp>
        </p:grp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AC7B9F3C-43A1-23B4-D81F-7E64BEE53251}"/>
                </a:ext>
              </a:extLst>
            </p:cNvPr>
            <p:cNvCxnSpPr>
              <a:cxnSpLocks/>
              <a:stCxn id="157" idx="0"/>
            </p:cNvCxnSpPr>
            <p:nvPr/>
          </p:nvCxnSpPr>
          <p:spPr>
            <a:xfrm flipH="1" flipV="1">
              <a:off x="8815079" y="5050018"/>
              <a:ext cx="1" cy="360782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>
              <a:extLst>
                <a:ext uri="{FF2B5EF4-FFF2-40B4-BE49-F238E27FC236}">
                  <a16:creationId xmlns:a16="http://schemas.microsoft.com/office/drawing/2014/main" id="{1936AD7A-A668-15DF-92D9-011CB05A9C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83680" y="5050800"/>
              <a:ext cx="1033199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6" name="矢印: 右 335">
            <a:extLst>
              <a:ext uri="{FF2B5EF4-FFF2-40B4-BE49-F238E27FC236}">
                <a16:creationId xmlns:a16="http://schemas.microsoft.com/office/drawing/2014/main" id="{80A75555-7E6B-CA73-9E76-2F6E6579B841}"/>
              </a:ext>
            </a:extLst>
          </p:cNvPr>
          <p:cNvSpPr/>
          <p:nvPr/>
        </p:nvSpPr>
        <p:spPr>
          <a:xfrm>
            <a:off x="3377280" y="1869804"/>
            <a:ext cx="2797200" cy="90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grpSp>
        <p:nvGrpSpPr>
          <p:cNvPr id="358" name="グループ化 357">
            <a:extLst>
              <a:ext uri="{FF2B5EF4-FFF2-40B4-BE49-F238E27FC236}">
                <a16:creationId xmlns:a16="http://schemas.microsoft.com/office/drawing/2014/main" id="{D9A15644-649B-B29D-38F0-0F54E6096170}"/>
              </a:ext>
            </a:extLst>
          </p:cNvPr>
          <p:cNvGrpSpPr/>
          <p:nvPr/>
        </p:nvGrpSpPr>
        <p:grpSpPr>
          <a:xfrm>
            <a:off x="4450080" y="2814804"/>
            <a:ext cx="4240800" cy="1159200"/>
            <a:chOff x="3351240" y="2595204"/>
            <a:chExt cx="4240800" cy="1427400"/>
          </a:xfrm>
        </p:grpSpPr>
        <p:sp>
          <p:nvSpPr>
            <p:cNvPr id="348" name="矢印: 左 347">
              <a:extLst>
                <a:ext uri="{FF2B5EF4-FFF2-40B4-BE49-F238E27FC236}">
                  <a16:creationId xmlns:a16="http://schemas.microsoft.com/office/drawing/2014/main" id="{49679C44-32F5-2BA7-B625-BB0BA5D3AB82}"/>
                </a:ext>
              </a:extLst>
            </p:cNvPr>
            <p:cNvSpPr/>
            <p:nvPr/>
          </p:nvSpPr>
          <p:spPr>
            <a:xfrm>
              <a:off x="3351240" y="2595204"/>
              <a:ext cx="4240800" cy="90000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ea"/>
                <a:ea typeface="+mj-ea"/>
              </a:endParaRPr>
            </a:p>
          </p:txBody>
        </p:sp>
        <p:sp>
          <p:nvSpPr>
            <p:cNvPr id="349" name="正方形/長方形 348">
              <a:extLst>
                <a:ext uri="{FF2B5EF4-FFF2-40B4-BE49-F238E27FC236}">
                  <a16:creationId xmlns:a16="http://schemas.microsoft.com/office/drawing/2014/main" id="{6072C805-34A8-EB2B-A07C-B0416AAA698B}"/>
                </a:ext>
              </a:extLst>
            </p:cNvPr>
            <p:cNvSpPr/>
            <p:nvPr/>
          </p:nvSpPr>
          <p:spPr>
            <a:xfrm>
              <a:off x="7528713" y="2679751"/>
              <a:ext cx="57600" cy="134285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ea"/>
                <a:ea typeface="+mj-ea"/>
              </a:endParaRPr>
            </a:p>
          </p:txBody>
        </p:sp>
      </p:grpSp>
      <p:grpSp>
        <p:nvGrpSpPr>
          <p:cNvPr id="312" name="グループ化 311">
            <a:extLst>
              <a:ext uri="{FF2B5EF4-FFF2-40B4-BE49-F238E27FC236}">
                <a16:creationId xmlns:a16="http://schemas.microsoft.com/office/drawing/2014/main" id="{75701049-1CBF-57F2-C5E4-48B62C8B0A04}"/>
              </a:ext>
            </a:extLst>
          </p:cNvPr>
          <p:cNvGrpSpPr/>
          <p:nvPr/>
        </p:nvGrpSpPr>
        <p:grpSpPr>
          <a:xfrm>
            <a:off x="3600480" y="2463804"/>
            <a:ext cx="849600" cy="792000"/>
            <a:chOff x="1523059" y="1597068"/>
            <a:chExt cx="849600" cy="792000"/>
          </a:xfrm>
        </p:grpSpPr>
        <p:grpSp>
          <p:nvGrpSpPr>
            <p:cNvPr id="304" name="グループ化 303">
              <a:extLst>
                <a:ext uri="{FF2B5EF4-FFF2-40B4-BE49-F238E27FC236}">
                  <a16:creationId xmlns:a16="http://schemas.microsoft.com/office/drawing/2014/main" id="{AD21429C-8FDA-594F-C5AA-4736B6695BCD}"/>
                </a:ext>
              </a:extLst>
            </p:cNvPr>
            <p:cNvGrpSpPr/>
            <p:nvPr/>
          </p:nvGrpSpPr>
          <p:grpSpPr>
            <a:xfrm>
              <a:off x="1613633" y="1688019"/>
              <a:ext cx="668453" cy="610099"/>
              <a:chOff x="1925108" y="1080000"/>
              <a:chExt cx="668453" cy="610099"/>
            </a:xfrm>
          </p:grpSpPr>
          <p:pic>
            <p:nvPicPr>
              <p:cNvPr id="58" name="グラフィックス 57">
                <a:extLst>
                  <a:ext uri="{FF2B5EF4-FFF2-40B4-BE49-F238E27FC236}">
                    <a16:creationId xmlns:a16="http://schemas.microsoft.com/office/drawing/2014/main" id="{CB26F740-6471-5E0C-611F-B6F4B6DC7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2023590" y="1080000"/>
                <a:ext cx="471488" cy="471488"/>
              </a:xfrm>
              <a:prstGeom prst="rect">
                <a:avLst/>
              </a:prstGeom>
            </p:spPr>
          </p:pic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03D4FF4B-F2B2-C30B-C226-1C8131C2D6BD}"/>
                  </a:ext>
                </a:extLst>
              </p:cNvPr>
              <p:cNvSpPr txBox="1"/>
              <p:nvPr/>
            </p:nvSpPr>
            <p:spPr>
              <a:xfrm>
                <a:off x="1925108" y="1551600"/>
                <a:ext cx="668453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ja-JP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172.16.30.23</a:t>
                </a:r>
              </a:p>
            </p:txBody>
          </p:sp>
        </p:grpSp>
        <p:sp>
          <p:nvSpPr>
            <p:cNvPr id="310" name="正方形/長方形 309">
              <a:extLst>
                <a:ext uri="{FF2B5EF4-FFF2-40B4-BE49-F238E27FC236}">
                  <a16:creationId xmlns:a16="http://schemas.microsoft.com/office/drawing/2014/main" id="{76115BC5-7043-F6AA-2A87-658F4A609C7D}"/>
                </a:ext>
              </a:extLst>
            </p:cNvPr>
            <p:cNvSpPr/>
            <p:nvPr/>
          </p:nvSpPr>
          <p:spPr>
            <a:xfrm>
              <a:off x="1523059" y="1597068"/>
              <a:ext cx="849600" cy="792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ea"/>
                <a:ea typeface="+mj-ea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E6F9FB2-1234-9E7D-D6E0-D11AC26F1558}"/>
              </a:ext>
            </a:extLst>
          </p:cNvPr>
          <p:cNvGrpSpPr/>
          <p:nvPr/>
        </p:nvGrpSpPr>
        <p:grpSpPr>
          <a:xfrm>
            <a:off x="2689200" y="1623600"/>
            <a:ext cx="651600" cy="928800"/>
            <a:chOff x="2418272" y="1743804"/>
            <a:chExt cx="651600" cy="928800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075FEF8F-FE8C-9FFB-2429-713E8FA24A81}"/>
                </a:ext>
              </a:extLst>
            </p:cNvPr>
            <p:cNvGrpSpPr/>
            <p:nvPr/>
          </p:nvGrpSpPr>
          <p:grpSpPr>
            <a:xfrm>
              <a:off x="2508328" y="1833905"/>
              <a:ext cx="471488" cy="748599"/>
              <a:chOff x="2640656" y="1834755"/>
              <a:chExt cx="471488" cy="748599"/>
            </a:xfrm>
          </p:grpSpPr>
          <p:pic>
            <p:nvPicPr>
              <p:cNvPr id="306" name="グラフィックス 305">
                <a:extLst>
                  <a:ext uri="{FF2B5EF4-FFF2-40B4-BE49-F238E27FC236}">
                    <a16:creationId xmlns:a16="http://schemas.microsoft.com/office/drawing/2014/main" id="{EA3716D8-5131-25A5-12BB-DBCE495DDC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2640656" y="1834755"/>
                <a:ext cx="471488" cy="471488"/>
              </a:xfrm>
              <a:prstGeom prst="rect">
                <a:avLst/>
              </a:prstGeom>
            </p:spPr>
          </p:pic>
          <p:sp>
            <p:nvSpPr>
              <p:cNvPr id="307" name="テキスト ボックス 306">
                <a:extLst>
                  <a:ext uri="{FF2B5EF4-FFF2-40B4-BE49-F238E27FC236}">
                    <a16:creationId xmlns:a16="http://schemas.microsoft.com/office/drawing/2014/main" id="{FD8F68D3-22A5-64CF-9F8E-4EA6106296C0}"/>
                  </a:ext>
                </a:extLst>
              </p:cNvPr>
              <p:cNvSpPr txBox="1"/>
              <p:nvPr/>
            </p:nvSpPr>
            <p:spPr>
              <a:xfrm>
                <a:off x="2718503" y="2306355"/>
                <a:ext cx="3157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ja-JP" altLang="en-US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基幹</a:t>
                </a:r>
                <a:endParaRPr lang="en-US" altLang="ja-JP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algn="ctr"/>
                <a:r>
                  <a:rPr lang="en-US" altLang="ja-JP" sz="900" dirty="0" err="1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x.x.x.x</a:t>
                </a:r>
                <a:endParaRPr lang="en-US" altLang="ja-JP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sp>
          <p:nvSpPr>
            <p:cNvPr id="309" name="正方形/長方形 308">
              <a:extLst>
                <a:ext uri="{FF2B5EF4-FFF2-40B4-BE49-F238E27FC236}">
                  <a16:creationId xmlns:a16="http://schemas.microsoft.com/office/drawing/2014/main" id="{EED88822-178F-4E3E-CFA7-BE4E48E8C8D7}"/>
                </a:ext>
              </a:extLst>
            </p:cNvPr>
            <p:cNvSpPr/>
            <p:nvPr/>
          </p:nvSpPr>
          <p:spPr>
            <a:xfrm>
              <a:off x="2418272" y="1743804"/>
              <a:ext cx="651600" cy="928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ea"/>
                <a:ea typeface="+mj-ea"/>
              </a:endParaRPr>
            </a:p>
          </p:txBody>
        </p:sp>
      </p:grpSp>
      <p:grpSp>
        <p:nvGrpSpPr>
          <p:cNvPr id="363" name="グループ化 362">
            <a:extLst>
              <a:ext uri="{FF2B5EF4-FFF2-40B4-BE49-F238E27FC236}">
                <a16:creationId xmlns:a16="http://schemas.microsoft.com/office/drawing/2014/main" id="{2DA59874-8346-CF96-5B42-E9491AC22E9D}"/>
              </a:ext>
            </a:extLst>
          </p:cNvPr>
          <p:cNvGrpSpPr/>
          <p:nvPr/>
        </p:nvGrpSpPr>
        <p:grpSpPr>
          <a:xfrm>
            <a:off x="5930040" y="1623600"/>
            <a:ext cx="243840" cy="243840"/>
            <a:chOff x="3555120" y="1404000"/>
            <a:chExt cx="243840" cy="243840"/>
          </a:xfrm>
        </p:grpSpPr>
        <p:pic>
          <p:nvPicPr>
            <p:cNvPr id="356" name="グラフィックス 355">
              <a:extLst>
                <a:ext uri="{FF2B5EF4-FFF2-40B4-BE49-F238E27FC236}">
                  <a16:creationId xmlns:a16="http://schemas.microsoft.com/office/drawing/2014/main" id="{44B57DA4-B1E3-C99D-793B-07724B86C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555120" y="1404000"/>
              <a:ext cx="243840" cy="243840"/>
            </a:xfrm>
            <a:prstGeom prst="rect">
              <a:avLst/>
            </a:prstGeom>
          </p:spPr>
        </p:pic>
        <p:sp>
          <p:nvSpPr>
            <p:cNvPr id="361" name="テキスト ボックス 360">
              <a:extLst>
                <a:ext uri="{FF2B5EF4-FFF2-40B4-BE49-F238E27FC236}">
                  <a16:creationId xmlns:a16="http://schemas.microsoft.com/office/drawing/2014/main" id="{7167A817-E495-935F-0D1D-3B0584224432}"/>
                </a:ext>
              </a:extLst>
            </p:cNvPr>
            <p:cNvSpPr txBox="1"/>
            <p:nvPr/>
          </p:nvSpPr>
          <p:spPr>
            <a:xfrm>
              <a:off x="3620133" y="1494000"/>
              <a:ext cx="113814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kumimoji="1" lang="ja-JP" altLang="en-US" sz="900" b="1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①</a:t>
              </a:r>
            </a:p>
          </p:txBody>
        </p:sp>
      </p:grpSp>
      <p:grpSp>
        <p:nvGrpSpPr>
          <p:cNvPr id="373" name="グループ化 372">
            <a:extLst>
              <a:ext uri="{FF2B5EF4-FFF2-40B4-BE49-F238E27FC236}">
                <a16:creationId xmlns:a16="http://schemas.microsoft.com/office/drawing/2014/main" id="{2949F20C-991B-2F82-4AC1-5085C5B287A6}"/>
              </a:ext>
            </a:extLst>
          </p:cNvPr>
          <p:cNvGrpSpPr/>
          <p:nvPr/>
        </p:nvGrpSpPr>
        <p:grpSpPr>
          <a:xfrm>
            <a:off x="4450440" y="2534400"/>
            <a:ext cx="243840" cy="243840"/>
            <a:chOff x="7592400" y="3186984"/>
            <a:chExt cx="243840" cy="243840"/>
          </a:xfrm>
        </p:grpSpPr>
        <p:pic>
          <p:nvPicPr>
            <p:cNvPr id="359" name="グラフィックス 358">
              <a:extLst>
                <a:ext uri="{FF2B5EF4-FFF2-40B4-BE49-F238E27FC236}">
                  <a16:creationId xmlns:a16="http://schemas.microsoft.com/office/drawing/2014/main" id="{76BA1A82-AC21-215C-6EE8-2158C0B78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592400" y="3186984"/>
              <a:ext cx="243840" cy="243840"/>
            </a:xfrm>
            <a:prstGeom prst="rect">
              <a:avLst/>
            </a:prstGeom>
          </p:spPr>
        </p:pic>
        <p:sp>
          <p:nvSpPr>
            <p:cNvPr id="371" name="テキスト ボックス 370">
              <a:extLst>
                <a:ext uri="{FF2B5EF4-FFF2-40B4-BE49-F238E27FC236}">
                  <a16:creationId xmlns:a16="http://schemas.microsoft.com/office/drawing/2014/main" id="{5470C031-6739-E4E9-882A-949E698F0C72}"/>
                </a:ext>
              </a:extLst>
            </p:cNvPr>
            <p:cNvSpPr txBox="1"/>
            <p:nvPr/>
          </p:nvSpPr>
          <p:spPr>
            <a:xfrm>
              <a:off x="7657413" y="3276000"/>
              <a:ext cx="113814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ja-JP" altLang="en-US" sz="900" b="1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②</a:t>
              </a:r>
              <a:endParaRPr kumimoji="1" lang="ja-JP" altLang="en-US" sz="9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sp>
        <p:nvSpPr>
          <p:cNvPr id="376" name="テキスト ボックス 375">
            <a:extLst>
              <a:ext uri="{FF2B5EF4-FFF2-40B4-BE49-F238E27FC236}">
                <a16:creationId xmlns:a16="http://schemas.microsoft.com/office/drawing/2014/main" id="{BDBF95EB-7268-268B-8516-033DFBBA65A0}"/>
              </a:ext>
            </a:extLst>
          </p:cNvPr>
          <p:cNvSpPr txBox="1"/>
          <p:nvPr/>
        </p:nvSpPr>
        <p:spPr>
          <a:xfrm>
            <a:off x="2556000" y="134640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i="1" dirty="0">
                <a:latin typeface="+mn-ea"/>
              </a:rPr>
              <a:t>ユーザー環境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264899-184A-237D-7A26-A7F114EE17A1}"/>
              </a:ext>
            </a:extLst>
          </p:cNvPr>
          <p:cNvSpPr txBox="1"/>
          <p:nvPr/>
        </p:nvSpPr>
        <p:spPr>
          <a:xfrm>
            <a:off x="180000" y="2829600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 連携ファイル</a:t>
            </a:r>
            <a:endParaRPr lang="en-US" altLang="ja-JP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lang="en-US" altLang="ja-JP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PCS</a:t>
            </a:r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がサーバーとなり</a:t>
            </a:r>
            <a:r>
              <a:rPr lang="en-US" altLang="ja-JP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FTP</a:t>
            </a:r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通信</a:t>
            </a:r>
            <a:endParaRPr lang="en-US" altLang="ja-JP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639B3DC6-602D-3FEE-02C5-4F7BF367C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97412"/>
              </p:ext>
            </p:extLst>
          </p:nvPr>
        </p:nvGraphicFramePr>
        <p:xfrm>
          <a:off x="180000" y="3200400"/>
          <a:ext cx="2189798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218">
                  <a:extLst>
                    <a:ext uri="{9D8B030D-6E8A-4147-A177-3AD203B41FA5}">
                      <a16:colId xmlns:a16="http://schemas.microsoft.com/office/drawing/2014/main" val="2881311834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25669462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商品マスタ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PCS20.DAT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7914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添加物マスタ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PCS21.DAT</a:t>
                      </a:r>
                      <a:endParaRPr kumimoji="1" lang="ja-JP" altLang="en-US" sz="900" b="0" strike="sngStrike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806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スペシャルメッセージ</a:t>
                      </a:r>
                      <a:endParaRPr kumimoji="1" lang="en-US" altLang="ja-JP" sz="900" b="0" strike="sngStrike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マスタ</a:t>
                      </a:r>
                      <a:endParaRPr kumimoji="1" lang="en-US" altLang="ja-JP" sz="900" b="0" strike="sngStrike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PCS22.DAT</a:t>
                      </a:r>
                      <a:endParaRPr kumimoji="1" lang="ja-JP" altLang="en-US" sz="900" b="0" strike="sngStrike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44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店舗マスタ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PCS26.DAT</a:t>
                      </a:r>
                      <a:endParaRPr kumimoji="1" lang="ja-JP" altLang="en-US" sz="900" b="0" strike="sngStrike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706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確定受注データ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PCS30.DAT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8836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暫定受注データ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strike="sngStrike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PCS32.DAT</a:t>
                      </a:r>
                      <a:endParaRPr kumimoji="1" lang="ja-JP" altLang="en-US" sz="900" b="0" strike="sngStrike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18182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599D89-7504-CEE8-CDD9-4CC28F714F5F}"/>
              </a:ext>
            </a:extLst>
          </p:cNvPr>
          <p:cNvSpPr txBox="1"/>
          <p:nvPr/>
        </p:nvSpPr>
        <p:spPr>
          <a:xfrm>
            <a:off x="187584" y="479880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 連携ファイル</a:t>
            </a:r>
            <a:endParaRPr lang="en-US" altLang="ja-JP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基幹がサーバーとなり</a:t>
            </a:r>
            <a:r>
              <a:rPr lang="en-US" altLang="ja-JP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FTP</a:t>
            </a:r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通信</a:t>
            </a:r>
            <a:endParaRPr lang="en-US" altLang="ja-JP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5EDA5012-7BE4-25AA-34FD-C92403CB0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332537"/>
              </p:ext>
            </p:extLst>
          </p:nvPr>
        </p:nvGraphicFramePr>
        <p:xfrm>
          <a:off x="180000" y="5169600"/>
          <a:ext cx="218979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218">
                  <a:extLst>
                    <a:ext uri="{9D8B030D-6E8A-4147-A177-3AD203B41FA5}">
                      <a16:colId xmlns:a16="http://schemas.microsoft.com/office/drawing/2014/main" val="2881311834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25669462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実績実績データ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PCS31.DAT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7914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入荷実績データ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PCS34.DAT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806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出荷実績データ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PCS35.DAT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44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出庫実績データ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PCS36.DAT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706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ロットデータ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PCS38.DAT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8836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結果ファイル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PCS99.DAT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18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8129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ZERO.potx" id="{363DD4F7-2C26-4EB9-9A10-4E6F1AB478B2}" vid="{7D9D8EA9-D889-4E2E-B216-2D97C449E49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1B29BA6997434FBB5DB564E2E89B0E" ma:contentTypeVersion="2" ma:contentTypeDescription="新しいドキュメントを作成します。" ma:contentTypeScope="" ma:versionID="4e6611cec84ec183abb5ebf853547b30">
  <xsd:schema xmlns:xsd="http://www.w3.org/2001/XMLSchema" xmlns:xs="http://www.w3.org/2001/XMLSchema" xmlns:p="http://schemas.microsoft.com/office/2006/metadata/properties" xmlns:ns2="dcd1f336-9a8f-431f-afe9-f2969653df44" targetNamespace="http://schemas.microsoft.com/office/2006/metadata/properties" ma:root="true" ma:fieldsID="9629061a002f74a56db7c706aad7b77c" ns2:_="">
    <xsd:import namespace="dcd1f336-9a8f-431f-afe9-f2969653d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d1f336-9a8f-431f-afe9-f2969653df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10ADF2-C640-4F94-A434-A9920F74FA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D06CCE-BB2D-4823-8F67-7CE35B6BE1D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dcd1f336-9a8f-431f-afe9-f2969653df4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7BCE7E-3BF9-4DF5-AFAC-8C77957FAD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d1f336-9a8f-431f-afe9-f2969653d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6318</TotalTime>
  <Words>136</Words>
  <Application>Microsoft Office PowerPoint</Application>
  <PresentationFormat>A4 210 x 297 mm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游ゴシック Medium</vt:lpstr>
      <vt:lpstr>Arial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Yukiko Maeda/前田　有希子</dc:creator>
  <cp:lastModifiedBy>Takeharu Saito/齋藤　丈治</cp:lastModifiedBy>
  <cp:revision>176</cp:revision>
  <cp:lastPrinted>2022-02-18T07:53:23Z</cp:lastPrinted>
  <dcterms:created xsi:type="dcterms:W3CDTF">2021-06-03T01:32:00Z</dcterms:created>
  <dcterms:modified xsi:type="dcterms:W3CDTF">2023-03-07T01:51:17Z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0x0101008B1B29BA6997434FBB5DB564E2E89B0E</vt:lpwstr>
  </property>
</Properties>
</file>